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6" r:id="rId2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212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10058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15584"/>
            <a:ext cx="13048488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95781" y="6615684"/>
            <a:ext cx="269748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Artheesh E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</a:rPr>
              <a:t>Deepak Raja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</a:rPr>
              <a:t>Dinesh 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500" b="1" dirty="0" err="1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</a:rPr>
              <a:t>Dharaneshwaran</a:t>
            </a:r>
            <a:endParaRPr lang="en-US" sz="2500" b="1" dirty="0">
              <a:solidFill>
                <a:srgbClr val="FFFFFF"/>
              </a:solidFill>
              <a:latin typeface="思源宋体-思源宋体-Regular" pitchFamily="34" charset="0"/>
              <a:ea typeface="思源宋体-思源宋体-Regular" pitchFamily="34" charset="-122"/>
            </a:endParaRPr>
          </a:p>
        </p:txBody>
      </p:sp>
      <p:sp>
        <p:nvSpPr>
          <p:cNvPr id="7" name="Text 1"/>
          <p:cNvSpPr/>
          <p:nvPr/>
        </p:nvSpPr>
        <p:spPr>
          <a:xfrm>
            <a:off x="1362456" y="6492240"/>
            <a:ext cx="2697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endParaRPr lang="en-US" sz="1330" dirty="0"/>
          </a:p>
        </p:txBody>
      </p:sp>
      <p:sp>
        <p:nvSpPr>
          <p:cNvPr id="8" name="Text 2"/>
          <p:cNvSpPr/>
          <p:nvPr/>
        </p:nvSpPr>
        <p:spPr>
          <a:xfrm>
            <a:off x="795528" y="3602736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Your Knowledge - YK Presentation</a:t>
            </a:r>
            <a:endParaRPr lang="en-US" sz="61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907E7C-5F64-E4E0-E125-5530D68C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096BD-AF5F-5404-491F-C7ABDE2B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0"/>
            <a:ext cx="1316736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3B13244-C912-1762-9D23-F78C5AB0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290C5-EBC3-52FC-B799-ACA22472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0"/>
            <a:ext cx="1316736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A294B0-22EB-E715-BB49-946F36D9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456E2-C0F1-F254-312F-F4F352BA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0"/>
            <a:ext cx="1316736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1D8FA24-9D4A-2E86-C046-AE089FF8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089639-B07A-0D01-7008-61E354C8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0"/>
            <a:ext cx="1316736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9B8460A-D6CE-313D-5A52-F9A25FF9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69440-0149-CAB9-2908-A0F308B3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36"/>
            <a:ext cx="14630400" cy="71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939C52B-87D6-5E78-D508-0CE5E042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13875-15BD-947E-8F44-36AC5B38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367030"/>
            <a:ext cx="5256612" cy="7495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53DE5-4310-93F5-B158-27730C19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442595"/>
            <a:ext cx="6240348" cy="73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9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34297A0-B839-FD08-BBB9-84E094C2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0AAB8-8368-8D94-8209-BB89BAA9C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71744"/>
            <a:ext cx="4703996" cy="7886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300EC-214B-C63B-EDCF-BF6FD37A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498" y="309880"/>
            <a:ext cx="4879381" cy="75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43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67827C4-7B77-2C6D-3F76-1E2327E9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8E197-719A-0BFC-7938-C34630C9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9" y="345439"/>
            <a:ext cx="6137911" cy="7427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A2546-9EDD-FA9A-F336-2AF186942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809" y="345439"/>
            <a:ext cx="7281864" cy="742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CC17337-B84D-4EAE-BB65-A6F96486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784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5C4370-B850-01F5-DEF5-0B7D3A401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65" y="167640"/>
            <a:ext cx="6495327" cy="7894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920E79-68F6-3E77-13D0-9F1C32936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697" y="376936"/>
            <a:ext cx="4016931" cy="695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8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827FFE8-7F8A-A2DC-AD77-6EB774B5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A27E25-37C6-D1DE-08EA-93BE8FFBE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23" y="316316"/>
            <a:ext cx="4611037" cy="75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545336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7700"/>
              </a:lnSpc>
            </a:pPr>
            <a:r>
              <a:rPr lang="en-US" sz="616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en-US" sz="616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24128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500" b="1" dirty="0">
                <a:solidFill>
                  <a:schemeClr val="bg1"/>
                </a:solidFill>
              </a:rPr>
              <a:t>Objectives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1024128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3. </a:t>
            </a:r>
            <a:r>
              <a:rPr lang="en-US" sz="2500" b="1" dirty="0">
                <a:solidFill>
                  <a:schemeClr val="bg1"/>
                </a:solidFill>
              </a:rPr>
              <a:t>Solution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024128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5. </a:t>
            </a:r>
            <a:r>
              <a:rPr lang="en-US" sz="2500" b="1" dirty="0">
                <a:solidFill>
                  <a:schemeClr val="bg1"/>
                </a:solidFill>
              </a:rPr>
              <a:t>User </a:t>
            </a:r>
            <a:r>
              <a:rPr lang="en-US" sz="2500" b="1" dirty="0" err="1">
                <a:solidFill>
                  <a:schemeClr val="bg1"/>
                </a:solidFill>
              </a:rPr>
              <a:t>Reseach</a:t>
            </a:r>
            <a:r>
              <a:rPr lang="en-US" sz="2500" b="1" dirty="0">
                <a:solidFill>
                  <a:schemeClr val="bg1"/>
                </a:solidFill>
              </a:rPr>
              <a:t> </a:t>
            </a:r>
          </a:p>
          <a:p>
            <a:pPr marL="0" indent="0" algn="l">
              <a:lnSpc>
                <a:spcPts val="2790"/>
              </a:lnSpc>
              <a:buNone/>
            </a:pPr>
            <a:endParaRPr lang="en-US" sz="223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24128" y="6108192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7. </a:t>
            </a:r>
            <a:r>
              <a:rPr lang="en-US" sz="2500" b="1" dirty="0">
                <a:solidFill>
                  <a:schemeClr val="bg1"/>
                </a:solidFill>
              </a:rPr>
              <a:t>Feature Analysis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662672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2. </a:t>
            </a:r>
            <a:r>
              <a:rPr lang="en-US" sz="2500" b="1" dirty="0">
                <a:solidFill>
                  <a:schemeClr val="bg1"/>
                </a:solidFill>
              </a:rPr>
              <a:t>Problem statement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7662672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4. </a:t>
            </a:r>
            <a:r>
              <a:rPr lang="en-US" sz="2500" b="1" dirty="0">
                <a:solidFill>
                  <a:schemeClr val="bg1"/>
                </a:solidFill>
              </a:rPr>
              <a:t>Target Audience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7662672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6. </a:t>
            </a:r>
            <a:r>
              <a:rPr lang="en-US" sz="2500" b="1" dirty="0">
                <a:solidFill>
                  <a:schemeClr val="bg1"/>
                </a:solidFill>
              </a:rPr>
              <a:t>Competitor Analysis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7662672" y="6108192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8. </a:t>
            </a:r>
            <a:r>
              <a:rPr lang="en-US" sz="2500" b="1" dirty="0">
                <a:solidFill>
                  <a:schemeClr val="bg1"/>
                </a:solidFill>
              </a:rPr>
              <a:t>SWOT Analysis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0D3ACF0-EE02-746A-C7F8-0DB1016D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784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D552-81A5-B4CD-9F00-59254B52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94" y="-91440"/>
            <a:ext cx="4892331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6B86E-410D-F8F7-8E99-66AF0574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039" y="0"/>
            <a:ext cx="4165201" cy="7792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B2079-0630-FEDD-470C-9DFBC5FE0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954" y="167640"/>
            <a:ext cx="3858006" cy="76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CFA9A73-C4E6-2A66-7441-23A08C59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784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7E2B5-B8FB-EECE-C8FA-3AAB43C4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54" y="167641"/>
            <a:ext cx="4070286" cy="749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4A26AD-4C74-A265-D8BC-474E205CB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320" y="254000"/>
            <a:ext cx="3992880" cy="749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EC73B-DAF9-CA52-8DF9-930B0065A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120" y="254000"/>
            <a:ext cx="3637279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2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206654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1. Objectives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3026664"/>
            <a:ext cx="13048488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670"/>
              </a:lnSpc>
            </a:pPr>
            <a:r>
              <a:rPr lang="en-US" sz="2000" dirty="0">
                <a:solidFill>
                  <a:schemeClr val="bg1"/>
                </a:solidFill>
              </a:rPr>
              <a:t>The main objective of using Your knowledge-YK is to effectively visualize and organize information through various diagramming tools such as mind maps, flowcharts, organizational charts, UML diagrams, concept maps, and project roadmaps.</a:t>
            </a:r>
          </a:p>
        </p:txBody>
      </p:sp>
      <p:sp>
        <p:nvSpPr>
          <p:cNvPr id="6" name="Text 2"/>
          <p:cNvSpPr/>
          <p:nvPr/>
        </p:nvSpPr>
        <p:spPr>
          <a:xfrm>
            <a:off x="795528" y="4306824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Your knowledge-YK aims to simplify complex ideas, enhance creativity, and improve planning and communication in both academic and professional environments. </a:t>
            </a:r>
            <a:endParaRPr lang="en-US" sz="2000" b="0" dirty="0">
              <a:solidFill>
                <a:schemeClr val="bg1"/>
              </a:solidFill>
              <a:effectLst/>
            </a:endParaRPr>
          </a:p>
          <a:p>
            <a:br>
              <a:rPr lang="en-US" sz="1600" dirty="0"/>
            </a:b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5239512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By utilizing these visual tools, users can brainstorm ideas, structure projects, design workflows, and present information in a clear and systematic manner, ultimately boosting productivity and decision-making efficiency.</a:t>
            </a:r>
            <a:endParaRPr lang="en-US" sz="2000" b="0" dirty="0">
              <a:solidFill>
                <a:schemeClr val="bg1"/>
              </a:solidFill>
              <a:effectLst/>
            </a:endParaRPr>
          </a:p>
          <a:p>
            <a:br>
              <a:rPr lang="en-US" sz="1600" dirty="0"/>
            </a:br>
            <a:endParaRPr lang="en-US" sz="178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93852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2. Problem Statement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2898648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 many academic and professional settings, individuals and teams struggle to organize ideas, plan projects, and communicate complex information effectively.</a:t>
            </a: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795528" y="3840480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Traditional note-taking or text-based planning methods often lead to confusion, loss of clarity, and inefficiency.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4434840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There is a need for a visual, collaborative, and easy-to-use tool that can help users structure their thoughts, workflows, and projects in a more logical and engaging manner.</a:t>
            </a:r>
            <a:endParaRPr lang="en-US" sz="1780" dirty="0"/>
          </a:p>
        </p:txBody>
      </p:sp>
      <p:sp>
        <p:nvSpPr>
          <p:cNvPr id="8" name="Text 4"/>
          <p:cNvSpPr/>
          <p:nvPr/>
        </p:nvSpPr>
        <p:spPr>
          <a:xfrm>
            <a:off x="795528" y="5367528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Your knowledge-YK addresses this challenge by providing mind maps, flowcharts, organizational charts, UML diagrams, concept maps, and project roadmaps that transform abstract ideas into clear visual representations.</a:t>
            </a:r>
            <a:endParaRPr lang="en-US" sz="1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600200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3. Solution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2560320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Your knowledge-YK provides an intuitive and versatile platform that solves the problem of organizing and visualizing complex information.</a:t>
            </a: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795528" y="3493008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It allows users to create mind maps, flowcharts, organizational charts, UML diagrams, concept maps, and project roadmaps, enabling clear representation of ideas and workflows.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4434840"/>
            <a:ext cx="13048488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With features like templates, drag-and-drop editing, AI-assisted mind mapping, collaboration tools, and cloud storage, Your knowledge-YK makes brainstorming, planning, and project management faster, easier, and more efficient.</a:t>
            </a:r>
            <a:endParaRPr lang="en-US" sz="1780" dirty="0"/>
          </a:p>
        </p:txBody>
      </p:sp>
      <p:sp>
        <p:nvSpPr>
          <p:cNvPr id="8" name="Text 4"/>
          <p:cNvSpPr/>
          <p:nvPr/>
        </p:nvSpPr>
        <p:spPr>
          <a:xfrm>
            <a:off x="795528" y="5705856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By transforming abstract thoughts into structured visual diagrams, Your knowledge-YK enhances understanding, productivity, and communication for individuals and teams alike.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163824"/>
            <a:ext cx="419709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5349240"/>
            <a:ext cx="6409944" cy="16276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24" y="3163824"/>
            <a:ext cx="4197096" cy="19659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5349240"/>
            <a:ext cx="6409944" cy="16276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3163824"/>
            <a:ext cx="4197096" cy="196596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126187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4. Target Audience</a:t>
            </a:r>
            <a:endParaRPr lang="en-US" sz="4460" dirty="0"/>
          </a:p>
        </p:txBody>
      </p:sp>
      <p:sp>
        <p:nvSpPr>
          <p:cNvPr id="10" name="Text 1"/>
          <p:cNvSpPr/>
          <p:nvPr/>
        </p:nvSpPr>
        <p:spPr>
          <a:xfrm>
            <a:off x="795528" y="2231136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The target audience for Your Knowledge-YK includes a wide range of individuals and groups who require effective visual planning and organization tools. This includes:</a:t>
            </a:r>
            <a:endParaRPr lang="en-US" sz="1780" dirty="0"/>
          </a:p>
        </p:txBody>
      </p:sp>
      <p:sp>
        <p:nvSpPr>
          <p:cNvPr id="11" name="Text 2"/>
          <p:cNvSpPr/>
          <p:nvPr/>
        </p:nvSpPr>
        <p:spPr>
          <a:xfrm>
            <a:off x="1024128" y="3392424"/>
            <a:ext cx="37490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Students</a:t>
            </a:r>
            <a:endParaRPr lang="en-US" sz="2230" dirty="0"/>
          </a:p>
        </p:txBody>
      </p:sp>
      <p:sp>
        <p:nvSpPr>
          <p:cNvPr id="12" name="Text 3"/>
          <p:cNvSpPr/>
          <p:nvPr/>
        </p:nvSpPr>
        <p:spPr>
          <a:xfrm>
            <a:off x="1024128" y="3877056"/>
            <a:ext cx="3749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creating study notes, project outlines, and research diagrams.</a:t>
            </a:r>
            <a:endParaRPr lang="en-US" sz="1780" dirty="0"/>
          </a:p>
        </p:txBody>
      </p:sp>
      <p:sp>
        <p:nvSpPr>
          <p:cNvPr id="13" name="Text 4"/>
          <p:cNvSpPr/>
          <p:nvPr/>
        </p:nvSpPr>
        <p:spPr>
          <a:xfrm>
            <a:off x="1024128" y="557784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Business Analysts and Managers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1024128" y="6071616"/>
            <a:ext cx="59618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organizational charts, process mapping, and decision-making tools.</a:t>
            </a:r>
            <a:endParaRPr lang="en-US" sz="1780" dirty="0"/>
          </a:p>
        </p:txBody>
      </p:sp>
      <p:sp>
        <p:nvSpPr>
          <p:cNvPr id="15" name="Text 6"/>
          <p:cNvSpPr/>
          <p:nvPr/>
        </p:nvSpPr>
        <p:spPr>
          <a:xfrm>
            <a:off x="5449824" y="3392424"/>
            <a:ext cx="37490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Teachers and Educators</a:t>
            </a:r>
            <a:endParaRPr lang="en-US" sz="2230" dirty="0"/>
          </a:p>
        </p:txBody>
      </p:sp>
      <p:sp>
        <p:nvSpPr>
          <p:cNvPr id="16" name="Text 7"/>
          <p:cNvSpPr/>
          <p:nvPr/>
        </p:nvSpPr>
        <p:spPr>
          <a:xfrm>
            <a:off x="5449824" y="3877056"/>
            <a:ext cx="3749040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designing lesson plans, course structures, and concept explanations.</a:t>
            </a:r>
            <a:endParaRPr lang="en-US" sz="1780" dirty="0"/>
          </a:p>
        </p:txBody>
      </p:sp>
      <p:sp>
        <p:nvSpPr>
          <p:cNvPr id="17" name="Text 8"/>
          <p:cNvSpPr/>
          <p:nvPr/>
        </p:nvSpPr>
        <p:spPr>
          <a:xfrm>
            <a:off x="7662672" y="557784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Software Developers</a:t>
            </a:r>
            <a:endParaRPr lang="en-US" sz="2230" dirty="0"/>
          </a:p>
        </p:txBody>
      </p:sp>
      <p:sp>
        <p:nvSpPr>
          <p:cNvPr id="18" name="Text 9"/>
          <p:cNvSpPr/>
          <p:nvPr/>
        </p:nvSpPr>
        <p:spPr>
          <a:xfrm>
            <a:off x="7662672" y="6071616"/>
            <a:ext cx="59618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UML diagrams, system architecture planning, and algorithm visualization.</a:t>
            </a:r>
            <a:endParaRPr lang="en-US" sz="1780" dirty="0"/>
          </a:p>
        </p:txBody>
      </p:sp>
      <p:sp>
        <p:nvSpPr>
          <p:cNvPr id="19" name="Text 10"/>
          <p:cNvSpPr/>
          <p:nvPr/>
        </p:nvSpPr>
        <p:spPr>
          <a:xfrm>
            <a:off x="9875520" y="3392424"/>
            <a:ext cx="37490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Professionals and Teams</a:t>
            </a:r>
            <a:endParaRPr lang="en-US" sz="2230" dirty="0"/>
          </a:p>
        </p:txBody>
      </p:sp>
      <p:sp>
        <p:nvSpPr>
          <p:cNvPr id="20" name="Text 11"/>
          <p:cNvSpPr/>
          <p:nvPr/>
        </p:nvSpPr>
        <p:spPr>
          <a:xfrm>
            <a:off x="9875520" y="3877056"/>
            <a:ext cx="3749040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project planning, workflow visualization, and collaborative brainstorming.</a:t>
            </a:r>
            <a:endParaRPr lang="en-US" sz="1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996696"/>
            <a:ext cx="719632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4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5. User Research</a:t>
            </a:r>
            <a:endParaRPr lang="en-US" sz="4240" dirty="0"/>
          </a:p>
        </p:txBody>
      </p:sp>
      <p:sp>
        <p:nvSpPr>
          <p:cNvPr id="5" name="Text 1"/>
          <p:cNvSpPr/>
          <p:nvPr/>
        </p:nvSpPr>
        <p:spPr>
          <a:xfrm>
            <a:off x="6647688" y="1911096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User Goals: Users want fast, intuitive access to core features with minimal learning curve.</a:t>
            </a:r>
            <a:endParaRPr lang="en-US" sz="1690" dirty="0"/>
          </a:p>
        </p:txBody>
      </p:sp>
      <p:sp>
        <p:nvSpPr>
          <p:cNvPr id="6" name="Text 2"/>
          <p:cNvSpPr/>
          <p:nvPr/>
        </p:nvSpPr>
        <p:spPr>
          <a:xfrm>
            <a:off x="6647688" y="2798064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Pain Points: Navigation is confusing; users struggle to find key actions or tools.</a:t>
            </a:r>
            <a:endParaRPr lang="en-US" sz="1690" dirty="0"/>
          </a:p>
        </p:txBody>
      </p:sp>
      <p:sp>
        <p:nvSpPr>
          <p:cNvPr id="7" name="Text 3"/>
          <p:cNvSpPr/>
          <p:nvPr/>
        </p:nvSpPr>
        <p:spPr>
          <a:xfrm>
            <a:off x="6647688" y="3694176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Behavior Patterns: Users often abandon tasks halfway due to friction or poor feedback.</a:t>
            </a:r>
            <a:endParaRPr lang="en-US" sz="1690" dirty="0"/>
          </a:p>
        </p:txBody>
      </p:sp>
      <p:sp>
        <p:nvSpPr>
          <p:cNvPr id="8" name="Text 4"/>
          <p:cNvSpPr/>
          <p:nvPr/>
        </p:nvSpPr>
        <p:spPr>
          <a:xfrm>
            <a:off x="6647688" y="4581144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Needs: Clear onboarding, accessible support, and customizable workflows.</a:t>
            </a:r>
            <a:endParaRPr lang="en-US" sz="1690" dirty="0"/>
          </a:p>
        </p:txBody>
      </p:sp>
      <p:sp>
        <p:nvSpPr>
          <p:cNvPr id="9" name="Text 5"/>
          <p:cNvSpPr/>
          <p:nvPr/>
        </p:nvSpPr>
        <p:spPr>
          <a:xfrm>
            <a:off x="6647688" y="5468112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Preferences: Mobile-first design, dark mode, and minimal UI clutter are highly valued.</a:t>
            </a:r>
            <a:endParaRPr lang="en-US" sz="1690" dirty="0"/>
          </a:p>
        </p:txBody>
      </p:sp>
      <p:sp>
        <p:nvSpPr>
          <p:cNvPr id="10" name="Text 6"/>
          <p:cNvSpPr/>
          <p:nvPr/>
        </p:nvSpPr>
        <p:spPr>
          <a:xfrm>
            <a:off x="6647688" y="6355080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Opportunities: Add smart suggestions, improve UX writing, and streamline user journeys.</a:t>
            </a:r>
            <a:endParaRPr lang="en-US" sz="169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95528" y="2039112"/>
          <a:ext cx="13021056" cy="5093208"/>
        </p:xfrm>
        <a:graphic>
          <a:graphicData uri="http://schemas.openxmlformats.org/drawingml/2006/table">
            <a:tbl>
              <a:tblPr/>
              <a:tblGrid>
                <a:gridCol w="325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936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Metric / Feature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GitMind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YK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Ayoa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1016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Maximum map size / performance (large maps)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Moderate (browser + web constraints)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High (desktop, local memory)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Good up to certain complexity (browser + backend limits)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Task / project management integration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Basic or limited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None (pure mapping)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Strong (tasks, boards, deadlines integrated)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Export / interoperability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Good (PNG, JPG, PDF, text, outline)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Very good (SVG, PDF, etc.)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Decent, with integrations and export support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1016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Customization / advanced features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Good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Very high (scripting, conditional styling, add-ons)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Moderate (templates, UI configurations)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124712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4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6. Competitor Analysis</a:t>
            </a:r>
            <a:endParaRPr lang="en-US" sz="42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43613"/>
              </p:ext>
            </p:extLst>
          </p:nvPr>
        </p:nvGraphicFramePr>
        <p:xfrm>
          <a:off x="795528" y="2441448"/>
          <a:ext cx="13021056" cy="4334256"/>
        </p:xfrm>
        <a:graphic>
          <a:graphicData uri="http://schemas.openxmlformats.org/drawingml/2006/table">
            <a:tbl>
              <a:tblPr/>
              <a:tblGrid>
                <a:gridCol w="325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Feature Category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GitMind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YK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Ayoa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Offline usage (fully functional)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⚠️ 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Open-source software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Custom themes &amp; node styling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Completely free (no paid version)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⚠️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48132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7. Feature Analysis</a:t>
            </a:r>
            <a:endParaRPr lang="en-US" sz="446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739</Words>
  <Application>Microsoft Office PowerPoint</Application>
  <PresentationFormat>Custom</PresentationFormat>
  <Paragraphs>102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思源宋体-思源宋体-Regular</vt:lpstr>
      <vt:lpstr>思源宋体-思源宋体-SemiBold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Artheesh E</cp:lastModifiedBy>
  <cp:revision>8</cp:revision>
  <dcterms:created xsi:type="dcterms:W3CDTF">2025-10-14T15:09:00Z</dcterms:created>
  <dcterms:modified xsi:type="dcterms:W3CDTF">2025-10-16T06:10:11Z</dcterms:modified>
</cp:coreProperties>
</file>